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0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405" r:id="rId12"/>
    <p:sldId id="330" r:id="rId13"/>
    <p:sldId id="339" r:id="rId14"/>
    <p:sldId id="300" r:id="rId15"/>
    <p:sldId id="301" r:id="rId16"/>
    <p:sldId id="655" r:id="rId17"/>
    <p:sldId id="29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874" r:id="rId29"/>
    <p:sldId id="631" r:id="rId30"/>
    <p:sldId id="806" r:id="rId31"/>
    <p:sldId id="807" r:id="rId32"/>
    <p:sldId id="632" r:id="rId33"/>
    <p:sldId id="809" r:id="rId34"/>
    <p:sldId id="810" r:id="rId35"/>
    <p:sldId id="633" r:id="rId36"/>
    <p:sldId id="634" r:id="rId37"/>
    <p:sldId id="635" r:id="rId38"/>
    <p:sldId id="636" r:id="rId39"/>
    <p:sldId id="637" r:id="rId41"/>
    <p:sldId id="638" r:id="rId42"/>
    <p:sldId id="640" r:id="rId43"/>
    <p:sldId id="750" r:id="rId44"/>
    <p:sldId id="641" r:id="rId45"/>
    <p:sldId id="805" r:id="rId46"/>
    <p:sldId id="642" r:id="rId47"/>
    <p:sldId id="876" r:id="rId48"/>
    <p:sldId id="875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302" r:id="rId62"/>
    <p:sldId id="303" r:id="rId63"/>
    <p:sldId id="304" r:id="rId64"/>
    <p:sldId id="305" r:id="rId65"/>
    <p:sldId id="306" r:id="rId66"/>
    <p:sldId id="340" r:id="rId67"/>
    <p:sldId id="307" r:id="rId68"/>
    <p:sldId id="308" r:id="rId69"/>
    <p:sldId id="747" r:id="rId70"/>
    <p:sldId id="378" r:id="rId71"/>
    <p:sldId id="563" r:id="rId72"/>
    <p:sldId id="326" r:id="rId73"/>
    <p:sldId id="332" r:id="rId74"/>
    <p:sldId id="749" r:id="rId75"/>
    <p:sldId id="310" r:id="rId76"/>
    <p:sldId id="487" r:id="rId77"/>
    <p:sldId id="328" r:id="rId78"/>
    <p:sldId id="724" r:id="rId79"/>
    <p:sldId id="379" r:id="rId80"/>
    <p:sldId id="329" r:id="rId81"/>
    <p:sldId id="331" r:id="rId82"/>
    <p:sldId id="312" r:id="rId83"/>
    <p:sldId id="488" r:id="rId84"/>
    <p:sldId id="314" r:id="rId85"/>
    <p:sldId id="489" r:id="rId86"/>
    <p:sldId id="515" r:id="rId87"/>
    <p:sldId id="507" r:id="rId88"/>
    <p:sldId id="512" r:id="rId89"/>
    <p:sldId id="513" r:id="rId90"/>
    <p:sldId id="514" r:id="rId91"/>
    <p:sldId id="459" r:id="rId92"/>
    <p:sldId id="460" r:id="rId93"/>
    <p:sldId id="461" r:id="rId94"/>
    <p:sldId id="462" r:id="rId95"/>
    <p:sldId id="463" r:id="rId96"/>
    <p:sldId id="877" r:id="rId97"/>
    <p:sldId id="457" r:id="rId98"/>
    <p:sldId id="744" r:id="rId99"/>
    <p:sldId id="745" r:id="rId100"/>
    <p:sldId id="746" r:id="rId101"/>
    <p:sldId id="269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405"/>
            <p14:sldId id="330"/>
            <p14:sldId id="339"/>
            <p14:sldId id="300"/>
            <p14:sldId id="301"/>
            <p14:sldId id="655"/>
            <p14:sldId id="29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874"/>
            <p14:sldId id="631"/>
            <p14:sldId id="806"/>
            <p14:sldId id="807"/>
            <p14:sldId id="632"/>
            <p14:sldId id="809"/>
            <p14:sldId id="810"/>
            <p14:sldId id="633"/>
            <p14:sldId id="634"/>
            <p14:sldId id="635"/>
            <p14:sldId id="636"/>
            <p14:sldId id="637"/>
            <p14:sldId id="638"/>
            <p14:sldId id="640"/>
            <p14:sldId id="750"/>
            <p14:sldId id="641"/>
            <p14:sldId id="805"/>
            <p14:sldId id="642"/>
            <p14:sldId id="876"/>
            <p14:sldId id="875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302"/>
            <p14:sldId id="303"/>
            <p14:sldId id="304"/>
            <p14:sldId id="305"/>
            <p14:sldId id="306"/>
            <p14:sldId id="340"/>
            <p14:sldId id="307"/>
            <p14:sldId id="308"/>
            <p14:sldId id="747"/>
            <p14:sldId id="378"/>
            <p14:sldId id="563"/>
            <p14:sldId id="326"/>
            <p14:sldId id="332"/>
            <p14:sldId id="749"/>
            <p14:sldId id="310"/>
            <p14:sldId id="487"/>
            <p14:sldId id="328"/>
            <p14:sldId id="724"/>
            <p14:sldId id="379"/>
            <p14:sldId id="329"/>
            <p14:sldId id="331"/>
            <p14:sldId id="312"/>
            <p14:sldId id="488"/>
            <p14:sldId id="314"/>
            <p14:sldId id="489"/>
            <p14:sldId id="515"/>
            <p14:sldId id="507"/>
            <p14:sldId id="512"/>
            <p14:sldId id="513"/>
            <p14:sldId id="514"/>
            <p14:sldId id="459"/>
            <p14:sldId id="460"/>
            <p14:sldId id="461"/>
            <p14:sldId id="462"/>
            <p14:sldId id="463"/>
            <p14:sldId id="877"/>
            <p14:sldId id="457"/>
            <p14:sldId id="744"/>
            <p14:sldId id="745"/>
            <p14:sldId id="746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58" d="100"/>
          <a:sy n="58" d="100"/>
        </p:scale>
        <p:origin x="-87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5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4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39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41.wmf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33.bin"/><Relationship Id="rId12" Type="http://schemas.openxmlformats.org/officeDocument/2006/relationships/oleObject" Target="../embeddings/oleObject32.bin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44.wmf"/><Relationship Id="rId1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5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34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37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40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42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4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46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48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50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52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54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75.wmf"/><Relationship Id="rId10" Type="http://schemas.openxmlformats.org/officeDocument/2006/relationships/vmlDrawing" Target="../drawings/vmlDrawing30.vml"/><Relationship Id="rId1" Type="http://schemas.openxmlformats.org/officeDocument/2006/relationships/oleObject" Target="../embeddings/oleObject56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3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60.bin"/><Relationship Id="rId1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32.vml"/><Relationship Id="rId1" Type="http://schemas.openxmlformats.org/officeDocument/2006/relationships/oleObject" Target="../embeddings/oleObject6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3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66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5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2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3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6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69.bin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72.bin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74.bin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76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78.bin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80.bin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82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84.bin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86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88.bin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2146" y="81588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2005" y="3236595"/>
            <a:ext cx="7541260" cy="2936875"/>
          </a:xfrm>
        </p:spPr>
        <p:txBody>
          <a:bodyPr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http://10.71.45.100/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2019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1936" y="2406963"/>
            <a:ext cx="828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4.EDA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实验平台与实验环境运用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电路图每条导线标名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15365" y="1600200"/>
          <a:ext cx="711200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72450" imgH="5200650" progId="Paint.Picture">
                  <p:embed/>
                </p:oleObj>
              </mc:Choice>
              <mc:Fallback>
                <p:oleObj name="" r:id="rId1" imgW="8172450" imgH="5200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5365" y="1600200"/>
                        <a:ext cx="711200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分析楼道灯的事件行为，</a:t>
            </a:r>
            <a:r>
              <a:rPr lang="zh-CN" altLang="en-US" sz="2400" dirty="0" smtClean="0"/>
              <a:t>用</a:t>
            </a:r>
            <a:r>
              <a:rPr lang="zh-CN" altLang="en-US" sz="2400" dirty="0"/>
              <a:t>时序</a:t>
            </a:r>
            <a:r>
              <a:rPr lang="zh-CN" altLang="en-US" sz="2400" dirty="0" smtClean="0"/>
              <a:t>电路</a:t>
            </a:r>
            <a:r>
              <a:rPr lang="zh-CN" altLang="en-US" sz="2400" dirty="0"/>
              <a:t>实现，</a:t>
            </a:r>
            <a:r>
              <a:rPr lang="zh-CN" altLang="en-US" sz="2400" dirty="0" smtClean="0"/>
              <a:t>用按钮开关作为</a:t>
            </a:r>
            <a:r>
              <a:rPr lang="zh-CN" altLang="en-US" sz="2400" dirty="0"/>
              <a:t>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/>
              <a:t>，电路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/>
              <a:t>为 </a:t>
            </a:r>
            <a:r>
              <a:rPr lang="en-US" altLang="zh-CN" sz="2400" i="1" dirty="0"/>
              <a:t>F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变量赋值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开关按下为</a:t>
            </a:r>
            <a:r>
              <a:rPr lang="en-US" altLang="zh-CN" sz="2400" dirty="0"/>
              <a:t>1</a:t>
            </a:r>
            <a:r>
              <a:rPr lang="zh-CN" altLang="en-US" sz="2400" dirty="0"/>
              <a:t>，弹起为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输出灯亮为</a:t>
            </a:r>
            <a:r>
              <a:rPr lang="en-US" altLang="zh-CN" sz="2400" dirty="0"/>
              <a:t>1</a:t>
            </a:r>
            <a:r>
              <a:rPr lang="zh-CN" altLang="en-US" sz="2400" dirty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8;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assign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//&lt;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F=1;=C_MAX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用</a:t>
            </a:r>
            <a:r>
              <a:rPr lang="en-US" altLang="zh-CN" sz="3200" dirty="0">
                <a:sym typeface="+mn-ea"/>
              </a:rPr>
              <a:t>Verilog</a:t>
            </a:r>
            <a:r>
              <a:rPr lang="zh-CN" altLang="en-US" sz="3200" dirty="0">
                <a:sym typeface="+mn-ea"/>
              </a:rPr>
              <a:t>语言描述电路逻辑功能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要考虑灯延时熄灭，采用按钮开关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以图形方式输入逻辑功能描述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不考虑灯延时熄灭，采用</a:t>
            </a:r>
            <a:r>
              <a:rPr lang="zh-CN" altLang="en-US" sz="3200" dirty="0" smtClean="0"/>
              <a:t>拨动开关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(1)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用</a:t>
            </a:r>
            <a:r>
              <a:rPr lang="en-US" altLang="zh-CN" sz="3600" dirty="0">
                <a:sym typeface="+mn-ea"/>
              </a:rPr>
              <a:t>Verilog</a:t>
            </a:r>
            <a:r>
              <a:rPr lang="zh-CN" altLang="en-US" sz="3600" dirty="0">
                <a:sym typeface="+mn-ea"/>
              </a:rPr>
              <a:t>语言描述电路逻辑功能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要考虑灯延时熄灭，采用按钮开关</a:t>
            </a:r>
            <a:endParaRPr lang="zh-CN" altLang="en-US" sz="3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36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5400600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对话框中设置如下：</a:t>
            </a:r>
            <a:endParaRPr lang="en-US" altLang="zh-CN" sz="2400" dirty="0"/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Project Name: 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_HDL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Top-Level Source Type: 	</a:t>
            </a:r>
            <a:r>
              <a:rPr lang="en-US" altLang="zh-CN" sz="2000" dirty="0">
                <a:solidFill>
                  <a:srgbClr val="0000FF"/>
                </a:solidFill>
              </a:rPr>
              <a:t>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</a:t>
            </a:r>
            <a:r>
              <a:rPr lang="zh-CN" altLang="en-US" sz="2400" dirty="0" smtClean="0"/>
              <a:t>结束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485"/>
            <a:ext cx="8219440" cy="1133475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endParaRPr lang="zh-CN" altLang="en-US" sz="24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31140" y="1838960"/>
          <a:ext cx="5398135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0275" imgH="5429250" progId="Paint.Picture">
                  <p:embed/>
                </p:oleObj>
              </mc:Choice>
              <mc:Fallback>
                <p:oleObj name="" r:id="rId1" imgW="6010275" imgH="5429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838960"/>
                        <a:ext cx="5398135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35" y="1838960"/>
            <a:ext cx="5512435" cy="498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Verilog </a:t>
            </a:r>
            <a:r>
              <a:rPr lang="zh-CN" altLang="en-US" sz="2800" dirty="0"/>
              <a:t>输入源文件 </a:t>
            </a:r>
            <a:r>
              <a:rPr lang="en-US" altLang="zh-CN" sz="2800" dirty="0" err="1" smtClean="0"/>
              <a:t>LampCtrl.v</a:t>
            </a:r>
            <a:endParaRPr lang="en-US" altLang="zh-CN" sz="2800" dirty="0" smtClean="0"/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1</a:t>
            </a:r>
            <a:r>
              <a:rPr lang="zh-CN" altLang="en-US" sz="2200" dirty="0" smtClean="0"/>
              <a:t>、在</a:t>
            </a:r>
            <a:r>
              <a:rPr lang="en-US" altLang="zh-CN" sz="2200" dirty="0"/>
              <a:t>Sources </a:t>
            </a:r>
            <a:r>
              <a:rPr lang="zh-CN" altLang="en-US" sz="2200" dirty="0"/>
              <a:t>窗口空白处的右键菜单中选择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2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2</a:t>
            </a:r>
            <a:r>
              <a:rPr lang="zh-CN" altLang="en-US" sz="2200" dirty="0" smtClean="0"/>
              <a:t>、在</a:t>
            </a:r>
            <a:r>
              <a:rPr lang="zh-CN" altLang="en-US" sz="2200" dirty="0"/>
              <a:t>新建源文件向导中选择源类型</a:t>
            </a:r>
            <a:r>
              <a:rPr lang="zh-CN" altLang="en-US" sz="2200" dirty="0" smtClean="0"/>
              <a:t>为</a:t>
            </a:r>
            <a:r>
              <a:rPr lang="en-US" altLang="zh-CN" sz="2200" dirty="0" smtClean="0"/>
              <a:t>V</a:t>
            </a:r>
            <a:r>
              <a:rPr lang="en-US" altLang="zh-CN" sz="2200" dirty="0" smtClean="0">
                <a:solidFill>
                  <a:srgbClr val="0000FF"/>
                </a:solidFill>
              </a:rPr>
              <a:t>erilog </a:t>
            </a:r>
            <a:r>
              <a:rPr lang="en-US" altLang="zh-CN" sz="2200" dirty="0">
                <a:solidFill>
                  <a:srgbClr val="0000FF"/>
                </a:solidFill>
              </a:rPr>
              <a:t>Module</a:t>
            </a:r>
            <a:r>
              <a:rPr lang="zh-CN" altLang="en-US" sz="2200" dirty="0"/>
              <a:t>，输入</a:t>
            </a:r>
            <a:r>
              <a:rPr lang="zh-CN" altLang="en-US" sz="2200" dirty="0" smtClean="0"/>
              <a:t>文件名</a:t>
            </a:r>
            <a:r>
              <a:rPr lang="en-US" altLang="zh-CN" sz="2200" dirty="0" err="1" smtClean="0"/>
              <a:t>L</a:t>
            </a:r>
            <a:r>
              <a:rPr lang="en-US" altLang="zh-CN" sz="2200" dirty="0" err="1" smtClean="0">
                <a:solidFill>
                  <a:srgbClr val="0000FF"/>
                </a:solidFill>
              </a:rPr>
              <a:t>ampCtrl</a:t>
            </a:r>
            <a:r>
              <a:rPr lang="zh-CN" altLang="en-US" sz="2200" dirty="0" smtClean="0"/>
              <a:t>，</a:t>
            </a:r>
            <a:r>
              <a:rPr lang="zh-CN" altLang="en-US" sz="2200" dirty="0"/>
              <a:t>勾选</a:t>
            </a:r>
            <a:r>
              <a:rPr lang="en-US" altLang="zh-CN" sz="2200" dirty="0">
                <a:solidFill>
                  <a:srgbClr val="0000FF"/>
                </a:solidFill>
              </a:rPr>
              <a:t>Add to Project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3</a:t>
            </a:r>
            <a:r>
              <a:rPr lang="zh-CN" altLang="en-US" sz="2200" dirty="0" smtClean="0"/>
              <a:t>、连续</a:t>
            </a:r>
            <a:r>
              <a:rPr lang="zh-CN" altLang="en-US" sz="2200" dirty="0"/>
              <a:t>点击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，</a:t>
            </a:r>
            <a:r>
              <a:rPr lang="zh-CN" altLang="en-US" sz="2200" dirty="0" smtClean="0"/>
              <a:t>直到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200" dirty="0" smtClean="0"/>
              <a:t>。</a:t>
            </a:r>
            <a:endParaRPr lang="en-US" altLang="zh-CN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95" y="3702809"/>
            <a:ext cx="4623991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02685"/>
          <a:ext cx="405701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02685"/>
                        <a:ext cx="405701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27950" cy="954405"/>
          </a:xfrm>
        </p:spPr>
        <p:txBody>
          <a:bodyPr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</a:t>
            </a:r>
            <a:r>
              <a:rPr lang="en-US" altLang="zh-CN" dirty="0" smtClean="0">
                <a:sym typeface="+mn-ea"/>
              </a:rPr>
              <a:t>(2)</a:t>
            </a:r>
            <a:endParaRPr lang="en-US" altLang="zh-CN" dirty="0" smtClean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23825" y="1196975"/>
          <a:ext cx="3922395" cy="266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86450" imgH="4238625" progId="Paint.Picture">
                  <p:embed/>
                </p:oleObj>
              </mc:Choice>
              <mc:Fallback>
                <p:oleObj name="" r:id="rId1" imgW="5886450" imgH="4238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825" y="1196975"/>
                        <a:ext cx="3922395" cy="266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339590" y="1196975"/>
          <a:ext cx="4072255" cy="252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238625" progId="Paint.Picture">
                  <p:embed/>
                </p:oleObj>
              </mc:Choice>
              <mc:Fallback>
                <p:oleObj name="" r:id="rId3" imgW="5876925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9590" y="1196975"/>
                        <a:ext cx="4072255" cy="252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90855" y="3914140"/>
          <a:ext cx="764349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391400" imgH="6572250" progId="Paint.Picture">
                  <p:embed/>
                </p:oleObj>
              </mc:Choice>
              <mc:Fallback>
                <p:oleObj name="" r:id="rId5" imgW="7391400" imgH="6572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855" y="3914140"/>
                        <a:ext cx="7643495" cy="2820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模拟时的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8655" y="1089660"/>
            <a:ext cx="18313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COPY CODE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有很多乱码，语法无法识别，请安装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Notepad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或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Ultraedit</a:t>
            </a:r>
            <a:endParaRPr lang="en-US" altLang="zh-CN" sz="260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4679315" y="2210435"/>
          <a:ext cx="3503930" cy="28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581275" imgH="2247900" progId="Paint.Picture">
                  <p:embed/>
                </p:oleObj>
              </mc:Choice>
              <mc:Fallback>
                <p:oleObj name="" r:id="rId1" imgW="2581275" imgH="2247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679315" y="2210435"/>
                        <a:ext cx="3503930" cy="285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编写</a:t>
            </a:r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271270"/>
            <a:ext cx="8455660" cy="13569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  • 非阻塞(non-blocking) 赋值语句(b&lt;= a)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• 阻塞(blocking) 赋值语句(b = a) 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120" y="2707640"/>
            <a:ext cx="41636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a&lt;=b;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b&lt;=a;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785360" y="2897505"/>
            <a:ext cx="36633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输入</a:t>
            </a:r>
            <a:r>
              <a:rPr lang="zh-CN" altLang="en-US" sz="2800" dirty="0"/>
              <a:t>楼道灯控</a:t>
            </a:r>
            <a:r>
              <a:rPr lang="zh-CN" altLang="en-US" sz="2800" dirty="0" smtClean="0"/>
              <a:t>逻辑电路</a:t>
            </a:r>
            <a:r>
              <a:rPr lang="en-US" altLang="zh-CN" sz="2800" dirty="0" smtClean="0"/>
              <a:t>Verilog HDL</a:t>
            </a:r>
            <a:r>
              <a:rPr lang="zh-CN" altLang="en-US" sz="2800" dirty="0" smtClean="0"/>
              <a:t>代码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、在源代码编辑器，输入代码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、检查</a:t>
            </a:r>
            <a:r>
              <a:rPr lang="zh-CN" altLang="en-US" sz="2400" dirty="0"/>
              <a:t>输入代码的语法规则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并</a:t>
            </a:r>
            <a:r>
              <a:rPr lang="zh-CN" altLang="en-US" sz="2400" dirty="0"/>
              <a:t>排除输入错误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、仿真延时时间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78" y="1916832"/>
            <a:ext cx="2958991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15616" y="3864924"/>
          <a:ext cx="4279598" cy="90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公式" r:id="rId2" imgW="46329600" imgH="9753600" progId="Equation.3">
                  <p:embed/>
                </p:oleObj>
              </mc:Choice>
              <mc:Fallback>
                <p:oleObj name="公式" r:id="rId2" imgW="46329600" imgH="9753600" progId="Equation.3">
                  <p:embed/>
                  <p:pic>
                    <p:nvPicPr>
                      <p:cNvPr id="0" name="图片 1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864924"/>
                        <a:ext cx="4279598" cy="900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584" y="5370860"/>
          <a:ext cx="47863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公式" r:id="rId4" imgW="51816000" imgH="5486400" progId="Equation.3">
                  <p:embed/>
                </p:oleObj>
              </mc:Choice>
              <mc:Fallback>
                <p:oleObj name="公式" r:id="rId4" imgW="51816000" imgH="54864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370860"/>
                        <a:ext cx="47863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13775" cy="954405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Verilog</a:t>
            </a:r>
            <a:r>
              <a:rPr lang="zh-CN" altLang="en-US" sz="3600" dirty="0" smtClean="0"/>
              <a:t>代码输入</a:t>
            </a:r>
            <a:r>
              <a:rPr lang="zh-CN" altLang="en-US" sz="3600" dirty="0"/>
              <a:t>逻辑功能</a:t>
            </a:r>
            <a:r>
              <a:rPr lang="zh-CN" altLang="en-US" sz="3600" dirty="0" smtClean="0"/>
              <a:t>描述（</a:t>
            </a:r>
            <a:r>
              <a:rPr lang="en-US" altLang="zh-CN" sz="3600" dirty="0" smtClean="0"/>
              <a:t>4</a:t>
            </a:r>
            <a:r>
              <a:rPr lang="zh-CN" altLang="en-US" sz="3600" dirty="0" smtClean="0"/>
              <a:t>）</a:t>
            </a:r>
            <a:r>
              <a:rPr lang="zh-CN" altLang="en-US" sz="3600" dirty="0" smtClean="0">
                <a:solidFill>
                  <a:srgbClr val="FF0000"/>
                </a:solidFill>
              </a:rPr>
              <a:t>非必</a:t>
            </a:r>
            <a:endParaRPr lang="zh-CN" alt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楼道控制电路代码的</a:t>
            </a:r>
            <a:r>
              <a:rPr lang="zh-CN" altLang="en-US" sz="2800" dirty="0" smtClean="0"/>
              <a:t>综合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 smtClean="0"/>
              <a:t>Sources</a:t>
            </a:r>
            <a:r>
              <a:rPr lang="zh-CN" altLang="en-US" sz="2000" dirty="0"/>
              <a:t>窗口选中</a:t>
            </a:r>
            <a:r>
              <a:rPr lang="zh-CN" altLang="en-US" sz="2000" dirty="0" smtClean="0"/>
              <a:t>文件</a:t>
            </a:r>
            <a:r>
              <a:rPr lang="en-US" altLang="zh-CN" sz="200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LampCtrl.v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窗口运行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Synthesis XST</a:t>
            </a:r>
            <a:r>
              <a:rPr lang="en-US" altLang="zh-CN" sz="2000" dirty="0"/>
              <a:t> → 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 RTL Schematic</a:t>
            </a:r>
            <a:endParaRPr lang="en-US" altLang="zh-CN" sz="20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、检查</a:t>
            </a:r>
            <a:r>
              <a:rPr lang="zh-CN" altLang="en-US" sz="2000" dirty="0"/>
              <a:t>综合的电路结构是否与设计目标一致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08" y="3300576"/>
            <a:ext cx="6480720" cy="350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85735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168910" y="1831340"/>
          <a:ext cx="7258050" cy="44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229600" imgH="6267450" progId="Paint.Picture">
                  <p:embed/>
                </p:oleObj>
              </mc:Choice>
              <mc:Fallback>
                <p:oleObj name="" r:id="rId1" imgW="8229600" imgH="6267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8910" y="1831340"/>
                        <a:ext cx="7258050" cy="4459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41640" cy="954405"/>
          </a:xfrm>
        </p:spPr>
        <p:txBody>
          <a:bodyPr>
            <a:normAutofit fontScale="90000"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17" name="内容占位符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100" y="923290"/>
            <a:ext cx="8531860" cy="3691890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2891790" y="3456940"/>
          <a:ext cx="3630930" cy="31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6800850" imgH="6743700" progId="Paint.Picture">
                  <p:embed/>
                </p:oleObj>
              </mc:Choice>
              <mc:Fallback>
                <p:oleObj name="" r:id="rId2" imgW="6800850" imgH="67437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1790" y="3456940"/>
                        <a:ext cx="3630930" cy="31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copy of Source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46405" y="1761490"/>
          <a:ext cx="340868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05325" imgH="5981700" progId="Paint.Picture">
                  <p:embed/>
                </p:oleObj>
              </mc:Choice>
              <mc:Fallback>
                <p:oleObj name="" r:id="rId1" imgW="4505325" imgH="5981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6405" y="1761490"/>
                        <a:ext cx="340868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1140" y="1276985"/>
            <a:ext cx="663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Sources </a:t>
            </a:r>
            <a:r>
              <a:rPr lang="zh-CN" altLang="en-US" dirty="0">
                <a:sym typeface="+mn-ea"/>
              </a:rPr>
              <a:t>窗口空白处的右键菜单中选择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  <a:sym typeface="+mn-ea"/>
              </a:rPr>
              <a:t>Add copy of  Source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4462145" y="1645285"/>
          <a:ext cx="4094480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124825" imgH="7467600" progId="Paint.Picture">
                  <p:embed/>
                </p:oleObj>
              </mc:Choice>
              <mc:Fallback>
                <p:oleObj name="" r:id="rId3" imgW="81248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145" y="1645285"/>
                        <a:ext cx="4094480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Fixture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044" y="3789040"/>
            <a:ext cx="4434161" cy="299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88410"/>
          <a:ext cx="4057015" cy="289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88410"/>
                        <a:ext cx="4057015" cy="289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11465" cy="95440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ym typeface="+mn-ea"/>
              </a:rPr>
              <a:t>测试波形文件LampCtrl_sim.v到时哪里去了？</a:t>
            </a:r>
            <a:endParaRPr lang="en-US" altLang="zh-CN" sz="3200" dirty="0" smtClean="0">
              <a:solidFill>
                <a:srgbClr val="0000FF"/>
              </a:solidFill>
              <a:sym typeface="+mn-ea"/>
            </a:endParaRPr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83540" y="2106295"/>
          <a:ext cx="5219700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886950" imgH="8572500" progId="Paint.Picture">
                  <p:embed/>
                </p:oleObj>
              </mc:Choice>
              <mc:Fallback>
                <p:oleObj name="" r:id="rId1" imgW="9886950" imgH="8572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3540" y="2106295"/>
                        <a:ext cx="5219700" cy="430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83540" y="1245870"/>
            <a:ext cx="57905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建了测试文件后，同学们要想一下如何在</a:t>
            </a:r>
            <a:r>
              <a:rPr lang="en-US" altLang="zh-CN" sz="2500" b="1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窗口找到</a:t>
            </a:r>
            <a:r>
              <a:rPr lang="en-US" altLang="zh-CN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LampCtrl_sim.v</a:t>
            </a:r>
            <a:r>
              <a:rPr lang="zh-CN" altLang="en-US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文件。</a:t>
            </a:r>
            <a:endParaRPr lang="zh-CN" altLang="en-US" sz="2500" b="1" dirty="0" smtClean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110490"/>
            <a:ext cx="7041515" cy="108648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ym typeface="+mn-ea"/>
              </a:rPr>
              <a:t>Design窗口有两个View:</a:t>
            </a:r>
            <a:br>
              <a:rPr lang="en-US" altLang="zh-CN" sz="3200" dirty="0" smtClean="0">
                <a:sym typeface="+mn-ea"/>
              </a:rPr>
            </a:br>
            <a:r>
              <a:rPr lang="en-US" altLang="zh-CN" sz="3200" dirty="0" smtClean="0">
                <a:sym typeface="+mn-ea"/>
              </a:rPr>
              <a:t>Implementation,Simulation</a:t>
            </a:r>
            <a:endParaRPr lang="en-US" altLang="zh-CN" b="1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1666240"/>
          <a:ext cx="6861810" cy="498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906000" imgH="6534150" progId="Paint.Picture">
                  <p:embed/>
                </p:oleObj>
              </mc:Choice>
              <mc:Fallback>
                <p:oleObj name="" r:id="rId1" imgW="9906000" imgH="6534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1666240"/>
                        <a:ext cx="6861810" cy="498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9735" y="1304290"/>
            <a:ext cx="700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LampCtrl_sim.v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是测试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波形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程序，必须在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Simulation  View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中查找</a:t>
            </a:r>
            <a:endParaRPr lang="zh-CN" altLang="en-US" b="1" dirty="0" smtClean="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激励输入</a:t>
            </a:r>
            <a:r>
              <a:rPr lang="zh-CN" altLang="en-US" sz="2800" dirty="0" smtClean="0"/>
              <a:t>波形</a:t>
            </a:r>
            <a:endParaRPr lang="en-US" altLang="zh-CN" sz="2800" dirty="0" smtClean="0"/>
          </a:p>
          <a:p>
            <a:pPr marL="365760" lvl="1" indent="0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000" dirty="0" smtClean="0"/>
              <a:t>为</a:t>
            </a:r>
            <a:r>
              <a:rPr lang="zh-CN" altLang="en-US" sz="2000" dirty="0"/>
              <a:t>便于仿真，</a:t>
            </a:r>
            <a:r>
              <a:rPr lang="zh-CN" altLang="en-US" sz="2000" dirty="0" smtClean="0"/>
              <a:t>将</a:t>
            </a:r>
            <a:r>
              <a:rPr lang="en-US" altLang="zh-CN" sz="2000" dirty="0" err="1" smtClean="0"/>
              <a:t>LampCtrl.v</a:t>
            </a:r>
            <a:r>
              <a:rPr lang="zh-CN" altLang="en-US" sz="2000" dirty="0" smtClean="0"/>
              <a:t>代码</a:t>
            </a:r>
            <a:r>
              <a:rPr lang="zh-CN" altLang="en-US" sz="2000" dirty="0"/>
              <a:t>中计数器位数改成</a:t>
            </a:r>
            <a:r>
              <a:rPr lang="en-US" altLang="zh-CN" sz="2000" dirty="0"/>
              <a:t>8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endParaRPr lang="zh-CN" altLang="en-US" sz="28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395536" y="2420888"/>
            <a:ext cx="4608512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lamp_ctrl_sim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Outputs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F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Instantiate the Unit Under Test (UUT)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uut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(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);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076056" y="2420888"/>
            <a:ext cx="3960440" cy="44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// Initialize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#600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#20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46400" y="2662555"/>
          <a:ext cx="2343150" cy="337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343525" imgH="6715125" progId="Paint.Picture">
                  <p:embed/>
                </p:oleObj>
              </mc:Choice>
              <mc:Fallback>
                <p:oleObj name="" r:id="rId1" imgW="534352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6400" y="2662555"/>
                        <a:ext cx="2343150" cy="337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110035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en-US" altLang="zh-CN" sz="2800" dirty="0"/>
              <a:t>Verilog HDL</a:t>
            </a:r>
            <a:r>
              <a:rPr lang="zh-CN" altLang="en-US" sz="2800" dirty="0"/>
              <a:t>语言并能用其建立基本的逻辑部件，在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平台进行输入、编辑、调试、行为与仿真与综合后功能仿真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zh-CN" altLang="en-US" sz="2800" dirty="0" smtClean="0"/>
              <a:t>掌握</a:t>
            </a:r>
            <a:r>
              <a:rPr lang="en-US" altLang="zh-CN" sz="2800" dirty="0" smtClean="0"/>
              <a:t>SWORD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开发</a:t>
            </a:r>
            <a:r>
              <a:rPr lang="zh-CN" altLang="en-US" sz="2800" dirty="0"/>
              <a:t>平台，同时在</a:t>
            </a:r>
            <a:r>
              <a:rPr lang="en-US" altLang="zh-CN" sz="2800" dirty="0"/>
              <a:t>ISE</a:t>
            </a:r>
            <a:r>
              <a:rPr lang="zh-CN" altLang="en-US" sz="2800" dirty="0"/>
              <a:t>平台上进行时序约束、引脚约束及映射布线后时序仿真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运用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具将设计验证后的代码下载到实验板上，并在实验板上验证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83870" y="2084705"/>
          <a:ext cx="3659505" cy="466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657725" imgH="6791325" progId="Paint.Picture">
                  <p:embed/>
                </p:oleObj>
              </mc:Choice>
              <mc:Fallback>
                <p:oleObj name="" r:id="rId1" imgW="4657725" imgH="6791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2084705"/>
                        <a:ext cx="3659505" cy="466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5125" y="1318895"/>
            <a:ext cx="7902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Design</a:t>
            </a:r>
            <a:r>
              <a:rPr lang="zh-CN" altLang="en-US"/>
              <a:t>窗口选 </a:t>
            </a:r>
            <a:r>
              <a:rPr lang="en-US" altLang="zh-CN"/>
              <a:t>LampCtrl_sim.v</a:t>
            </a:r>
            <a:r>
              <a:rPr lang="zh-CN" altLang="en-US"/>
              <a:t>文件，</a:t>
            </a:r>
            <a:r>
              <a:rPr lang="en-US" altLang="zh-CN"/>
              <a:t>Processes</a:t>
            </a:r>
            <a:r>
              <a:rPr lang="zh-CN" altLang="en-US"/>
              <a:t>窗口双击</a:t>
            </a:r>
            <a:r>
              <a:rPr lang="en-US" altLang="zh-CN"/>
              <a:t>”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Behavioral Check Syntax</a:t>
            </a:r>
            <a:r>
              <a:rPr lang="en-US" altLang="zh-CN"/>
              <a:t>”</a:t>
            </a:r>
            <a:r>
              <a:rPr lang="zh-CN" altLang="en-US"/>
              <a:t>通过后再双击</a:t>
            </a:r>
            <a:r>
              <a:rPr lang="en-US" altLang="zh-CN"/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Simulate Behavioral Model”</a:t>
            </a:r>
            <a:r>
              <a:rPr lang="zh-CN" altLang="en-US"/>
              <a:t>。会打开模拟程序软件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788535" y="1964690"/>
          <a:ext cx="3785235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200775" imgH="6991350" progId="Paint.Picture">
                  <p:embed/>
                </p:oleObj>
              </mc:Choice>
              <mc:Fallback>
                <p:oleObj name="" r:id="rId3" imgW="6200775" imgH="69913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535" y="1964690"/>
                        <a:ext cx="3785235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951990"/>
          <a:ext cx="8550910" cy="384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286490" imgH="3943350" progId="Paint.Picture">
                  <p:embed/>
                </p:oleObj>
              </mc:Choice>
              <mc:Fallback>
                <p:oleObj name="" r:id="rId1" imgW="11286490" imgH="3943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951990"/>
                        <a:ext cx="8550910" cy="384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3550" y="1430020"/>
            <a:ext cx="605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双击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Simulate Behavioral Model”</a:t>
            </a:r>
            <a:r>
              <a:rPr lang="zh-CN" altLang="en-US">
                <a:sym typeface="+mn-ea"/>
              </a:rPr>
              <a:t>打开模拟程序软件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r>
              <a:rPr lang="en-US" altLang="zh-CN">
                <a:sym typeface="+mn-ea"/>
              </a:rPr>
              <a:t>”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68952" cy="151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1" y="3140968"/>
            <a:ext cx="8048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7800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945" y="1091565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”19us”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170180" y="3383280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180" y="3383280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1285" y="5127625"/>
          <a:ext cx="890143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85" y="5127625"/>
                        <a:ext cx="890143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46380" y="236918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380" y="236918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409815" y="19551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9815" y="19551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997825" y="197294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7825" y="197294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" y="242570"/>
            <a:ext cx="869505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下载时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268760"/>
            <a:ext cx="4824536" cy="540060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28‘hFFFF_FFF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22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22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建立用户时序约束并为模块的端口指定</a:t>
            </a:r>
            <a:r>
              <a:rPr lang="zh-CN" altLang="en-US" sz="2400" dirty="0" smtClean="0"/>
              <a:t>引脚分配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、建立引脚约束文件</a:t>
            </a:r>
            <a:r>
              <a:rPr lang="en-US" altLang="zh-CN" sz="2000" dirty="0" smtClean="0"/>
              <a:t>k7.ucf</a:t>
            </a:r>
            <a:r>
              <a:rPr lang="zh-CN" altLang="en-US" sz="2000" dirty="0" smtClean="0"/>
              <a:t>，输入代码</a:t>
            </a:r>
            <a:r>
              <a:rPr lang="zh-CN" altLang="en-US" sz="2000" dirty="0"/>
              <a:t>如下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7584" y="2348880"/>
            <a:ext cx="7902624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"LOC = AC18 | IOSTANDARD=LVCMOS18 ;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NET"S1"LOC = AA10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NET"S2"LOC = AB10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NET"S3"LOC = AA13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NET"F"LOC = AF24 | IOSTANDARD=LVCMOS33 ;#D8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ucf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4829175"/>
          </a:xfrm>
        </p:spPr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</a:t>
            </a:r>
            <a:r>
              <a:rPr lang="zh-CN" altLang="en-US" dirty="0"/>
              <a:t>板</a:t>
            </a:r>
            <a:r>
              <a:rPr lang="en-US" altLang="zh-CN" dirty="0"/>
              <a:t>	</a:t>
            </a:r>
            <a:r>
              <a:rPr lang="en-US" altLang="zh-CN" dirty="0" smtClean="0"/>
              <a:t>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ftp://10.78.18.200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87500" lnSpcReduction="20000"/>
          </a:bodyPr>
          <a:lstStyle/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en-US" altLang="zh-CN" dirty="0" err="1"/>
              <a:t>LampCtrl.v</a:t>
            </a:r>
            <a:r>
              <a:rPr lang="zh-CN" altLang="en-US" dirty="0"/>
              <a:t>代码中计数器位数改</a:t>
            </a:r>
            <a:r>
              <a:rPr lang="zh-CN" altLang="en-US" dirty="0" smtClean="0"/>
              <a:t>成</a:t>
            </a:r>
            <a:r>
              <a:rPr lang="en-US" altLang="zh-CN" dirty="0" smtClean="0"/>
              <a:t>28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. Synthesize - XST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Implement design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Generate Programming File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Bit</a:t>
            </a:r>
            <a:r>
              <a:rPr lang="zh-CN" altLang="en-US" dirty="0" smtClean="0"/>
              <a:t>文件下载到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实验</a:t>
            </a:r>
            <a:r>
              <a:rPr lang="zh-CN" altLang="en-US" dirty="0"/>
              <a:t>板</a:t>
            </a:r>
            <a:endParaRPr lang="en-US" altLang="zh-CN" dirty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在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板</a:t>
            </a:r>
            <a:r>
              <a:rPr lang="zh-CN" altLang="en-US" dirty="0"/>
              <a:t>上物理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 smtClean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约束定义和交互按钮操作和显示</a:t>
            </a:r>
            <a:r>
              <a:rPr lang="zh-CN" altLang="en-US" dirty="0" smtClean="0"/>
              <a:t>，板</a:t>
            </a:r>
            <a:r>
              <a:rPr lang="zh-CN" altLang="en-US" dirty="0"/>
              <a:t>上通过按键开关，查看灯的变化是否正确，验证设计是否成功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88784"/>
            <a:ext cx="87129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r>
              <a:rPr lang="zh-CN" altLang="en-US" dirty="0"/>
              <a:t>输入逻辑功能描述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设计实现并检查程序或约束错误（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 Summary</a:t>
            </a:r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72426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9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      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r>
              <a:rPr lang="zh-CN" altLang="en-US" dirty="0" smtClean="0">
                <a:sym typeface="+mn-ea"/>
              </a:rPr>
              <a:t>开关说明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  <a:sym typeface="+mn-ea"/>
              </a:rPr>
              <a:t>（边界扫描）</a:t>
            </a:r>
            <a:endParaRPr lang="en-US" altLang="zh-CN" sz="2400" dirty="0" smtClean="0">
              <a:solidFill>
                <a:srgbClr val="00000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工具软件的运行环境与安装过程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组合逻辑电路</a:t>
            </a:r>
            <a:r>
              <a:rPr lang="zh-CN" altLang="en-US" sz="2800" dirty="0"/>
              <a:t>，采用</a:t>
            </a:r>
            <a:r>
              <a:rPr lang="zh-CN" altLang="en-US" sz="2800" dirty="0">
                <a:solidFill>
                  <a:srgbClr val="FF0000"/>
                </a:solidFill>
              </a:rPr>
              <a:t>图形输入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设计管理工程，并进行编辑、调试、编译、行为仿真，时序约束、引脚指定（约束）、映射布线后时序仿真及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时序逻辑电路</a:t>
            </a:r>
            <a:r>
              <a:rPr lang="zh-CN" altLang="en-US" sz="2800" dirty="0"/>
              <a:t>，采用</a:t>
            </a:r>
            <a:r>
              <a:rPr lang="en-US" altLang="zh-CN" sz="2800" dirty="0">
                <a:solidFill>
                  <a:srgbClr val="FF0000"/>
                </a:solidFill>
              </a:rPr>
              <a:t>Verilog</a:t>
            </a:r>
            <a:r>
              <a:rPr lang="zh-CN" altLang="en-US" sz="2800" dirty="0">
                <a:solidFill>
                  <a:srgbClr val="FF0000"/>
                </a:solidFill>
              </a:rPr>
              <a:t>代码输入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ISE</a:t>
            </a:r>
            <a:r>
              <a:rPr lang="zh-CN" altLang="en-US" sz="2800" dirty="0"/>
              <a:t>设计管理工程，并进行编辑、调试、编译、行为仿真，时序约束、引脚约束、映射布线后时序仿真及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solidFill>
                  <a:srgbClr val="C00000"/>
                </a:solidFill>
              </a:rPr>
              <a:t>单击 </a:t>
            </a:r>
            <a:r>
              <a:rPr lang="en-US" altLang="zh-CN" sz="3200">
                <a:solidFill>
                  <a:srgbClr val="C00000"/>
                </a:solidFill>
              </a:rPr>
              <a:t>New Project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zh-CN" altLang="en-US" sz="3200">
                <a:solidFill>
                  <a:srgbClr val="FFC000"/>
                </a:solidFill>
              </a:rPr>
              <a:t>出现 </a:t>
            </a:r>
            <a:r>
              <a:rPr lang="en-US" altLang="zh-CN" sz="3200">
                <a:solidFill>
                  <a:srgbClr val="FFC000"/>
                </a:solidFill>
              </a:rPr>
              <a:t>Welcome to IMPACT </a:t>
            </a:r>
            <a:r>
              <a:rPr lang="zh-CN" altLang="en-US" sz="3200">
                <a:solidFill>
                  <a:srgbClr val="FFC000"/>
                </a:solidFill>
              </a:rPr>
              <a:t>窗口</a:t>
            </a:r>
            <a:endParaRPr lang="zh-CN" altLang="en-US" sz="3200">
              <a:solidFill>
                <a:srgbClr val="FFC000"/>
              </a:solidFill>
            </a:endParaRPr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(2)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以图形方式输入逻辑功能描述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/>
              <a:t>不考虑灯延时熄灭，采用</a:t>
            </a:r>
            <a:r>
              <a:rPr lang="zh-CN" altLang="en-US" sz="3600" dirty="0" smtClean="0"/>
              <a:t>拨动开关</a:t>
            </a: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" y="242570"/>
            <a:ext cx="833120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</a:t>
            </a:r>
            <a:r>
              <a:rPr lang="zh-CN" altLang="en-US" dirty="0" smtClean="0"/>
              <a:t>方式</a:t>
            </a:r>
            <a:r>
              <a:rPr lang="zh-CN" altLang="en-US" dirty="0"/>
              <a:t>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必要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建立楼道控制的工程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LampCtrl_sch.ise</a:t>
            </a:r>
            <a:endParaRPr lang="en-US" altLang="zh-CN" dirty="0" smtClean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Project Name:	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Top-Level Source Type:	</a:t>
            </a:r>
            <a:r>
              <a:rPr lang="en-US" altLang="zh-CN" sz="2000" dirty="0">
                <a:solidFill>
                  <a:srgbClr val="0000FF"/>
                </a:solidFill>
              </a:rPr>
              <a:t>Schematic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 smtClean="0">
                <a:solidFill>
                  <a:srgbClr val="0000FF"/>
                </a:solidFill>
              </a:rPr>
              <a:t>Kintex</a:t>
            </a:r>
            <a:r>
              <a:rPr lang="en-US" altLang="zh-CN" sz="2000" dirty="0">
                <a:solidFill>
                  <a:srgbClr val="0000FF"/>
                </a:solidFill>
              </a:rPr>
              <a:t>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 smtClean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 smtClean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 smtClean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" y="1196751"/>
            <a:ext cx="651476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1"/>
            <a:ext cx="7056784" cy="550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" y="464185"/>
            <a:ext cx="9012555" cy="8521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00600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创建原理图文件</a:t>
            </a:r>
            <a:r>
              <a:rPr lang="en-US" altLang="zh-CN" sz="3000" dirty="0"/>
              <a:t>: </a:t>
            </a:r>
            <a:r>
              <a:rPr lang="en-US" altLang="zh-CN" sz="3000" dirty="0" err="1" smtClean="0"/>
              <a:t>LampCtrl.sch</a:t>
            </a:r>
            <a:endParaRPr lang="en-US" altLang="zh-CN" sz="3000" dirty="0" smtClean="0"/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</a:t>
            </a:r>
            <a:r>
              <a:rPr lang="en-US" altLang="zh-CN" sz="2400" dirty="0" smtClean="0"/>
              <a:t>Sources</a:t>
            </a:r>
            <a:r>
              <a:rPr lang="zh-CN" altLang="en-US" sz="2400" dirty="0" smtClean="0"/>
              <a:t>窗口</a:t>
            </a:r>
            <a:r>
              <a:rPr lang="en-US" altLang="zh-CN" sz="2400" dirty="0"/>
              <a:t>Sources</a:t>
            </a:r>
            <a:r>
              <a:rPr lang="zh-CN" altLang="en-US" sz="2400" dirty="0"/>
              <a:t>选项</a:t>
            </a:r>
            <a:r>
              <a:rPr lang="zh-CN" altLang="en-US" sz="2400" dirty="0" smtClean="0"/>
              <a:t>卡</a:t>
            </a:r>
            <a:r>
              <a:rPr lang="zh-CN" altLang="en-US" sz="2400" dirty="0" smtClean="0">
                <a:solidFill>
                  <a:srgbClr val="FF0000"/>
                </a:solidFill>
              </a:rPr>
              <a:t>设备型号名</a:t>
            </a:r>
            <a:r>
              <a:rPr lang="zh-CN" altLang="en-US" sz="2400" dirty="0" smtClean="0"/>
              <a:t>处</a:t>
            </a:r>
            <a:r>
              <a:rPr lang="zh-CN" altLang="en-US" sz="2400" dirty="0"/>
              <a:t>右键菜单选择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、新建</a:t>
            </a:r>
            <a:r>
              <a:rPr lang="zh-CN" altLang="en-US" sz="2400" dirty="0"/>
              <a:t>源文件向导中选择源文件类型为</a:t>
            </a:r>
            <a:r>
              <a:rPr lang="en-US" altLang="zh-CN" sz="2400" dirty="0">
                <a:solidFill>
                  <a:srgbClr val="0000FF"/>
                </a:solidFill>
              </a:rPr>
              <a:t>Schematic</a:t>
            </a:r>
            <a:r>
              <a:rPr lang="zh-CN" altLang="en-US" sz="2400" dirty="0"/>
              <a:t>，输入</a:t>
            </a:r>
            <a:r>
              <a:rPr lang="zh-CN" altLang="en-US" sz="2400" dirty="0" smtClean="0"/>
              <a:t>文件名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LampCtrl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勾选</a:t>
            </a:r>
            <a:r>
              <a:rPr lang="en-US" altLang="zh-CN" sz="2400" dirty="0">
                <a:solidFill>
                  <a:srgbClr val="0000FF"/>
                </a:solidFill>
              </a:rPr>
              <a:t>Add to Project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、连续</a:t>
            </a:r>
            <a:r>
              <a:rPr lang="zh-CN" altLang="en-US" sz="2400" dirty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，最后点击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400" dirty="0"/>
              <a:t>；在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窗口中双击刚新建的文件图标，进入电路原理图编辑窗口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20"/>
            <a:ext cx="61817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08" y="1316495"/>
            <a:ext cx="7202364" cy="49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314325"/>
            <a:ext cx="882078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" y="1268760"/>
            <a:ext cx="898288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：某三层楼房的楼梯通道共用一盏灯，每层楼都安装了一只开关并能独立控制该灯，请设计楼道灯的控制电路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：增加控制要求，灯打开后，延时若干秒自动关闭，请重新设计楼道灯的控制电路。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" y="314325"/>
            <a:ext cx="981964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 </a:t>
            </a:r>
            <a:r>
              <a:rPr lang="zh-CN" altLang="en-US" sz="2400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输入楼道灯控</a:t>
            </a:r>
            <a:r>
              <a:rPr lang="zh-CN" altLang="en-US" dirty="0" smtClean="0"/>
              <a:t>逻辑电路</a:t>
            </a:r>
            <a:endParaRPr lang="en-US" altLang="zh-CN" dirty="0" smtClean="0"/>
          </a:p>
          <a:p>
            <a:pPr marL="357505" lvl="1" indent="8255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400" dirty="0"/>
              <a:t>在</a:t>
            </a:r>
            <a:r>
              <a:rPr lang="en-US" altLang="zh-CN" sz="2400" dirty="0" err="1"/>
              <a:t>Souces</a:t>
            </a:r>
            <a:r>
              <a:rPr lang="zh-CN" altLang="en-US" sz="2400" dirty="0"/>
              <a:t>窗口中选择</a:t>
            </a:r>
            <a:r>
              <a:rPr lang="en-US" altLang="zh-CN" sz="2400" dirty="0">
                <a:solidFill>
                  <a:srgbClr val="0000FF"/>
                </a:solidFill>
              </a:rPr>
              <a:t>Symbols</a:t>
            </a:r>
            <a:r>
              <a:rPr lang="zh-CN" altLang="en-US" sz="2400" dirty="0"/>
              <a:t>选项卡，配合</a:t>
            </a:r>
            <a:r>
              <a:rPr lang="en-US" altLang="zh-CN" sz="2400" dirty="0"/>
              <a:t>Schematic Editor</a:t>
            </a:r>
            <a:r>
              <a:rPr lang="zh-CN" altLang="en-US" sz="2400" dirty="0"/>
              <a:t>工具条输入原理图，如图</a:t>
            </a:r>
            <a:endParaRPr lang="zh-CN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" y="2996952"/>
            <a:ext cx="77668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2420888"/>
            <a:ext cx="289022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非必</a:t>
            </a:r>
            <a:endParaRPr lang="zh-CN" alt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358775" lvl="1" indent="6350">
              <a:lnSpc>
                <a:spcPct val="140000"/>
              </a:lnSpc>
              <a:buClrTx/>
              <a:buNone/>
            </a:pPr>
            <a:r>
              <a:rPr lang="zh-CN" altLang="en-US" sz="2000" dirty="0"/>
              <a:t>在</a:t>
            </a:r>
            <a:r>
              <a:rPr lang="en-US" altLang="zh-CN" sz="2000" dirty="0"/>
              <a:t>Sources</a:t>
            </a:r>
            <a:r>
              <a:rPr lang="zh-CN" altLang="en-US" sz="2000" dirty="0"/>
              <a:t>窗口中选择</a:t>
            </a:r>
            <a:r>
              <a:rPr lang="en-US" altLang="zh-CN" sz="2000" dirty="0"/>
              <a:t>Sources for: </a:t>
            </a:r>
            <a:r>
              <a:rPr lang="en-US" altLang="zh-CN" sz="2000" dirty="0">
                <a:solidFill>
                  <a:srgbClr val="0000FF"/>
                </a:solidFill>
              </a:rPr>
              <a:t>Synthesis / Implementation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选中</a:t>
            </a:r>
            <a:r>
              <a:rPr lang="en-US" altLang="zh-CN" sz="2000" dirty="0" err="1" smtClean="0"/>
              <a:t>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ampCtrl.sch</a:t>
            </a:r>
            <a:r>
              <a:rPr lang="zh-CN" altLang="en-US" sz="2000" dirty="0"/>
              <a:t>图标，在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</a:t>
            </a:r>
            <a:r>
              <a:rPr lang="en-US" altLang="zh-CN" sz="2000" dirty="0"/>
              <a:t>Processes</a:t>
            </a:r>
            <a:r>
              <a:rPr lang="zh-CN" altLang="en-US" sz="2000" dirty="0"/>
              <a:t>选项卡中展开 </a:t>
            </a:r>
            <a:r>
              <a:rPr lang="en-US" altLang="zh-CN" sz="2000" dirty="0">
                <a:solidFill>
                  <a:srgbClr val="FF0000"/>
                </a:solidFill>
              </a:rPr>
              <a:t>Design Utilities</a:t>
            </a:r>
            <a:r>
              <a:rPr lang="zh-CN" altLang="en-US" sz="2000" dirty="0"/>
              <a:t>并双击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 HDL Functional Model </a:t>
            </a:r>
            <a:r>
              <a:rPr lang="zh-CN" altLang="en-US" sz="2000" dirty="0"/>
              <a:t>，如图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8371"/>
            <a:ext cx="5472608" cy="367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58810" cy="954405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非必</a:t>
            </a:r>
            <a:endParaRPr lang="zh-CN" altLang="en-US" sz="2000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5760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10951" y="1844824"/>
            <a:ext cx="28482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Lampcontrol</a:t>
            </a:r>
            <a:r>
              <a:rPr lang="en-US" altLang="zh-CN" dirty="0"/>
              <a:t>(S1</a:t>
            </a:r>
            <a:r>
              <a:rPr lang="en-US" altLang="zh-CN" dirty="0" smtClean="0"/>
              <a:t>,                  </a:t>
            </a:r>
            <a:r>
              <a:rPr lang="en-US" altLang="zh-CN" dirty="0"/>
              <a:t>S2</a:t>
            </a:r>
            <a:r>
              <a:rPr lang="en-US" altLang="zh-CN" dirty="0" smtClean="0"/>
              <a:t>, </a:t>
            </a:r>
            <a:r>
              <a:rPr lang="en-US" altLang="zh-CN" dirty="0"/>
              <a:t>S3, </a:t>
            </a:r>
            <a:r>
              <a:rPr lang="en-US" altLang="zh-CN" dirty="0" smtClean="0"/>
              <a:t>Buzzer</a:t>
            </a:r>
            <a:r>
              <a:rPr lang="en-US" altLang="zh-CN" dirty="0"/>
              <a:t>, </a:t>
            </a:r>
            <a:r>
              <a:rPr lang="en-US" altLang="zh-CN" dirty="0" smtClean="0"/>
              <a:t>F</a:t>
            </a:r>
            <a:r>
              <a:rPr lang="en-US" altLang="zh-CN" dirty="0"/>
              <a:t>, </a:t>
            </a:r>
            <a:r>
              <a:rPr lang="en-US" altLang="zh-CN" dirty="0" smtClean="0"/>
              <a:t> </a:t>
            </a:r>
            <a:r>
              <a:rPr lang="en-US" altLang="zh-CN" dirty="0"/>
              <a:t>LED);</a:t>
            </a:r>
            <a:endParaRPr lang="en-US" altLang="zh-CN" dirty="0"/>
          </a:p>
          <a:p>
            <a:r>
              <a:rPr lang="en-US" altLang="zh-CN" dirty="0" smtClean="0"/>
              <a:t>    </a:t>
            </a:r>
            <a:r>
              <a:rPr lang="en-US" altLang="zh-CN" dirty="0"/>
              <a:t>input S1;</a:t>
            </a:r>
            <a:endParaRPr lang="en-US" altLang="zh-CN" dirty="0"/>
          </a:p>
          <a:p>
            <a:r>
              <a:rPr lang="en-US" altLang="zh-CN" dirty="0"/>
              <a:t>    input S2;</a:t>
            </a:r>
            <a:endParaRPr lang="en-US" altLang="zh-CN" dirty="0"/>
          </a:p>
          <a:p>
            <a:r>
              <a:rPr lang="en-US" altLang="zh-CN" dirty="0"/>
              <a:t>    input S3;</a:t>
            </a:r>
            <a:endParaRPr lang="en-US" altLang="zh-CN" dirty="0"/>
          </a:p>
          <a:p>
            <a:r>
              <a:rPr lang="en-US" altLang="zh-CN" dirty="0"/>
              <a:t>   output Buzzer;</a:t>
            </a:r>
            <a:endParaRPr lang="en-US" altLang="zh-CN" dirty="0"/>
          </a:p>
          <a:p>
            <a:r>
              <a:rPr lang="en-US" altLang="zh-CN" dirty="0"/>
              <a:t>   output F;</a:t>
            </a:r>
            <a:endParaRPr lang="en-US" altLang="zh-CN" dirty="0"/>
          </a:p>
          <a:p>
            <a:r>
              <a:rPr lang="en-US" altLang="zh-CN" dirty="0"/>
              <a:t>   output [6:0] LED;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en-US" altLang="zh-CN" dirty="0"/>
          </a:p>
          <a:p>
            <a:r>
              <a:rPr lang="en-US" altLang="zh-CN" dirty="0"/>
              <a:t>   wire NS1;</a:t>
            </a:r>
            <a:endParaRPr lang="en-US" altLang="zh-CN" dirty="0"/>
          </a:p>
          <a:p>
            <a:r>
              <a:rPr lang="en-US" altLang="zh-CN" dirty="0"/>
              <a:t>   wire NS2;</a:t>
            </a:r>
            <a:endParaRPr lang="en-US" altLang="zh-CN" dirty="0"/>
          </a:p>
          <a:p>
            <a:r>
              <a:rPr lang="en-US" altLang="zh-CN" dirty="0"/>
              <a:t>   wire NS3;</a:t>
            </a:r>
            <a:endParaRPr lang="en-US" altLang="zh-CN" dirty="0"/>
          </a:p>
          <a:p>
            <a:r>
              <a:rPr lang="en-US" altLang="zh-CN" dirty="0"/>
              <a:t>   wire S1NS2NS3;</a:t>
            </a:r>
            <a:endParaRPr lang="en-US" altLang="zh-CN" dirty="0"/>
          </a:p>
          <a:p>
            <a:r>
              <a:rPr lang="en-US" altLang="zh-CN" dirty="0"/>
              <a:t>   wire S1S2S3;</a:t>
            </a:r>
            <a:endParaRPr lang="en-US" altLang="zh-CN" dirty="0"/>
          </a:p>
          <a:p>
            <a:r>
              <a:rPr lang="en-US" altLang="zh-CN" dirty="0"/>
              <a:t>   wire S2NS1NS3;</a:t>
            </a:r>
            <a:endParaRPr lang="en-US" altLang="zh-CN" dirty="0"/>
          </a:p>
          <a:p>
            <a:r>
              <a:rPr lang="en-US" altLang="zh-CN" dirty="0"/>
              <a:t>   wire S3NS1NS2;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3808" y="2121823"/>
            <a:ext cx="2880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AND3  AND3_1 (.I0(NS3),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.I2(S1), </a:t>
            </a:r>
            <a:endParaRPr lang="en-US" altLang="zh-CN" dirty="0"/>
          </a:p>
          <a:p>
            <a:r>
              <a:rPr lang="en-US" altLang="zh-CN" dirty="0"/>
              <a:t>                .O(S1NS2NS3));</a:t>
            </a:r>
            <a:endParaRPr lang="en-US" altLang="zh-CN" dirty="0"/>
          </a:p>
          <a:p>
            <a:r>
              <a:rPr lang="en-US" altLang="zh-CN" dirty="0"/>
              <a:t>   AND3  AND3_2 (.I0(NS3),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.O(S2NS1NS3));</a:t>
            </a:r>
            <a:endParaRPr lang="en-US" altLang="zh-CN" dirty="0"/>
          </a:p>
          <a:p>
            <a:r>
              <a:rPr lang="en-US" altLang="zh-CN" dirty="0"/>
              <a:t>   AND3  AND3_3 (.I0(S3),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.O(S3NS1NS2));</a:t>
            </a:r>
            <a:endParaRPr lang="en-US" altLang="zh-CN" dirty="0"/>
          </a:p>
          <a:p>
            <a:r>
              <a:rPr lang="en-US" altLang="zh-CN" dirty="0"/>
              <a:t>   AND3  AND3_4 (.I0(S1),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.I2(S3), </a:t>
            </a:r>
            <a:endParaRPr lang="en-US" altLang="zh-CN" dirty="0"/>
          </a:p>
          <a:p>
            <a:r>
              <a:rPr lang="en-US" altLang="zh-CN" dirty="0"/>
              <a:t>                .O(S1S2S3));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8854" y="1018593"/>
            <a:ext cx="30243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INV  INV_1 (.I(S1), </a:t>
            </a:r>
            <a:endParaRPr lang="en-US" altLang="zh-CN" dirty="0"/>
          </a:p>
          <a:p>
            <a:r>
              <a:rPr lang="en-US" altLang="zh-CN" dirty="0"/>
              <a:t>              .O(NS1));</a:t>
            </a:r>
            <a:endParaRPr lang="en-US" altLang="zh-CN" dirty="0"/>
          </a:p>
          <a:p>
            <a:r>
              <a:rPr lang="en-US" altLang="zh-CN" dirty="0"/>
              <a:t>   INV  INV_2 (.I(S2), </a:t>
            </a:r>
            <a:endParaRPr lang="en-US" altLang="zh-CN" dirty="0"/>
          </a:p>
          <a:p>
            <a:r>
              <a:rPr lang="en-US" altLang="zh-CN" dirty="0"/>
              <a:t>              .O(NS2));</a:t>
            </a:r>
            <a:endParaRPr lang="en-US" altLang="zh-CN" dirty="0"/>
          </a:p>
          <a:p>
            <a:r>
              <a:rPr lang="en-US" altLang="zh-CN" dirty="0"/>
              <a:t>   INV  INV_3 (.I(S3), </a:t>
            </a:r>
            <a:endParaRPr lang="en-US" altLang="zh-CN" dirty="0"/>
          </a:p>
          <a:p>
            <a:r>
              <a:rPr lang="en-US" altLang="zh-CN" dirty="0"/>
              <a:t>              .O(NS3));</a:t>
            </a:r>
            <a:endParaRPr lang="en-US" altLang="zh-CN" dirty="0"/>
          </a:p>
          <a:p>
            <a:r>
              <a:rPr lang="en-US" altLang="zh-CN" dirty="0"/>
              <a:t>   OR4  OR4_1 (.I0(S1S2S3), </a:t>
            </a:r>
            <a:endParaRPr lang="en-US" altLang="zh-CN" dirty="0"/>
          </a:p>
          <a:p>
            <a:r>
              <a:rPr lang="en-US" altLang="zh-CN" dirty="0"/>
              <a:t>              .I1(S3NS1NS2), </a:t>
            </a:r>
            <a:endParaRPr lang="en-US" altLang="zh-CN" dirty="0"/>
          </a:p>
          <a:p>
            <a:r>
              <a:rPr lang="en-US" altLang="zh-CN" dirty="0"/>
              <a:t>              .I2(S2NS1NS3), </a:t>
            </a:r>
            <a:endParaRPr lang="en-US" altLang="zh-CN" dirty="0"/>
          </a:p>
          <a:p>
            <a:r>
              <a:rPr lang="en-US" altLang="zh-CN" dirty="0"/>
              <a:t>              .I3(S1NS2NS3), </a:t>
            </a:r>
            <a:endParaRPr lang="en-US" altLang="zh-CN" dirty="0"/>
          </a:p>
          <a:p>
            <a:r>
              <a:rPr lang="en-US" altLang="zh-CN" dirty="0"/>
              <a:t>              .O(F));</a:t>
            </a:r>
            <a:endParaRPr lang="en-US" altLang="zh-CN" dirty="0"/>
          </a:p>
          <a:p>
            <a:r>
              <a:rPr lang="en-US" altLang="zh-CN" dirty="0"/>
              <a:t>   VCC  VCC_B (.P(Buzzer));</a:t>
            </a:r>
            <a:endParaRPr lang="en-US" altLang="zh-CN" dirty="0"/>
          </a:p>
          <a:p>
            <a:r>
              <a:rPr lang="en-US" altLang="zh-CN" dirty="0"/>
              <a:t>   VCC  VCC_0 (.P(LED[0]));</a:t>
            </a:r>
            <a:endParaRPr lang="en-US" altLang="zh-CN" dirty="0"/>
          </a:p>
          <a:p>
            <a:r>
              <a:rPr lang="en-US" altLang="zh-CN" dirty="0"/>
              <a:t>   VCC  VCC_1 (.P(LED[1]));</a:t>
            </a:r>
            <a:endParaRPr lang="en-US" altLang="zh-CN" dirty="0"/>
          </a:p>
          <a:p>
            <a:r>
              <a:rPr lang="en-US" altLang="zh-CN" dirty="0"/>
              <a:t>   VCC  VCC_2 (.P(LED[2]));</a:t>
            </a:r>
            <a:endParaRPr lang="en-US" altLang="zh-CN" dirty="0"/>
          </a:p>
          <a:p>
            <a:r>
              <a:rPr lang="en-US" altLang="zh-CN" dirty="0"/>
              <a:t>   VCC  VCC_3 (.P(LED[3]));</a:t>
            </a:r>
            <a:endParaRPr lang="en-US" altLang="zh-CN" dirty="0"/>
          </a:p>
          <a:p>
            <a:r>
              <a:rPr lang="en-US" altLang="zh-CN" dirty="0"/>
              <a:t>   VCC  VCC_4 (.P(LED[4]));</a:t>
            </a:r>
            <a:endParaRPr lang="en-US" altLang="zh-CN" dirty="0"/>
          </a:p>
          <a:p>
            <a:r>
              <a:rPr lang="en-US" altLang="zh-CN" dirty="0"/>
              <a:t>   VCC  VCC_5 (.P(LED[5]));</a:t>
            </a:r>
            <a:endParaRPr lang="en-US" altLang="zh-CN" dirty="0"/>
          </a:p>
          <a:p>
            <a:r>
              <a:rPr lang="en-US" altLang="zh-CN" dirty="0"/>
              <a:t>   VCC  VCC_6 (.P(LED[6</a:t>
            </a:r>
            <a:r>
              <a:rPr lang="en-US" altLang="zh-CN" dirty="0" smtClean="0"/>
              <a:t>]));</a:t>
            </a:r>
            <a:endParaRPr lang="en-US" altLang="zh-CN" dirty="0" smtClean="0"/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402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</a:t>
            </a:r>
            <a:r>
              <a:rPr lang="en-US" altLang="zh-CN" sz="2000" dirty="0">
                <a:solidFill>
                  <a:srgbClr val="0000FF"/>
                </a:solidFill>
              </a:rPr>
              <a:t>F</a:t>
            </a:r>
            <a:r>
              <a:rPr lang="en-US" altLang="zh-CN" sz="2000" dirty="0" smtClean="0">
                <a:solidFill>
                  <a:srgbClr val="0000FF"/>
                </a:solidFill>
              </a:rPr>
              <a:t>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80" y="3752215"/>
            <a:ext cx="3689985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396240" y="3752215"/>
          <a:ext cx="4443730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6240" y="3752215"/>
                        <a:ext cx="4443730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102091" y="1125379"/>
            <a:ext cx="396044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 err="1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S3=0;S2=0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S3=1;S2=0;S1=0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S1=1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 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     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 err="1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00" y="5157192"/>
            <a:ext cx="5649872" cy="14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仿真激励输入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76056" y="1628800"/>
            <a:ext cx="396044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2267744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-286466"/>
              <a:gd name="adj4" fmla="val 15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7" name="线形标注 1 6"/>
          <p:cNvSpPr/>
          <p:nvPr/>
        </p:nvSpPr>
        <p:spPr>
          <a:xfrm>
            <a:off x="2246040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367954"/>
              <a:gd name="adj4" fmla="val 148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8" name="线形标注 1 7"/>
          <p:cNvSpPr/>
          <p:nvPr/>
        </p:nvSpPr>
        <p:spPr>
          <a:xfrm>
            <a:off x="2711588" y="5589240"/>
            <a:ext cx="1944216" cy="936104"/>
          </a:xfrm>
          <a:prstGeom prst="borderCallout1">
            <a:avLst>
              <a:gd name="adj1" fmla="val -5460"/>
              <a:gd name="adj2" fmla="val -694"/>
              <a:gd name="adj3" fmla="val -20893"/>
              <a:gd name="adj4" fmla="val -4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对</a:t>
            </a:r>
            <a:r>
              <a:rPr lang="en-US" altLang="zh-CN" sz="2000" b="1" dirty="0" err="1"/>
              <a:t>LampCtrl</a:t>
            </a:r>
            <a:r>
              <a:rPr lang="zh-CN" altLang="en-US" sz="2000" b="1" dirty="0"/>
              <a:t>模块进行仿真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" y="2729973"/>
            <a:ext cx="7328988" cy="408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</a:t>
            </a:r>
            <a:r>
              <a:rPr lang="zh-CN" altLang="en-US" sz="2800" dirty="0" smtClean="0"/>
              <a:t>选择</a:t>
            </a:r>
            <a:r>
              <a:rPr lang="en-US" altLang="zh-CN" sz="2800" dirty="0">
                <a:solidFill>
                  <a:srgbClr val="0000FF"/>
                </a:solidFill>
              </a:rPr>
              <a:t>Simulation</a:t>
            </a:r>
            <a:r>
              <a:rPr lang="zh-CN" altLang="en-US" sz="2800" dirty="0" smtClean="0"/>
              <a:t>视图，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Hierarchy</a:t>
            </a:r>
            <a:r>
              <a:rPr lang="zh-CN" altLang="en-US" sz="2800" dirty="0" smtClean="0"/>
              <a:t>窗口中选择</a:t>
            </a:r>
            <a:r>
              <a:rPr lang="en-US" altLang="zh-CN" sz="2800" dirty="0" err="1">
                <a:solidFill>
                  <a:srgbClr val="0000FF"/>
                </a:solidFill>
              </a:rPr>
              <a:t>LampCtrl_LampCtrl_sch_tb</a:t>
            </a:r>
            <a:r>
              <a:rPr lang="zh-CN" altLang="en-US" sz="2800" dirty="0" smtClean="0"/>
              <a:t>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Process</a:t>
            </a:r>
            <a:r>
              <a:rPr lang="zh-CN" altLang="en-US" sz="2800" dirty="0" smtClean="0"/>
              <a:t>窗口中选择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Simulate </a:t>
            </a:r>
            <a:r>
              <a:rPr lang="en-US" altLang="zh-CN" sz="2800" dirty="0">
                <a:solidFill>
                  <a:srgbClr val="0000FF"/>
                </a:solidFill>
              </a:rPr>
              <a:t>Behavioral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Model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83605" y="2924943"/>
            <a:ext cx="7736633" cy="3312369"/>
            <a:chOff x="783605" y="2924943"/>
            <a:chExt cx="7736633" cy="331236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05" y="2924943"/>
              <a:ext cx="7736633" cy="252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1835696" y="3140968"/>
              <a:ext cx="864096" cy="360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3504464" y="5661248"/>
              <a:ext cx="3443800" cy="576064"/>
            </a:xfrm>
            <a:prstGeom prst="borderCallout1">
              <a:avLst>
                <a:gd name="adj1" fmla="val 2877"/>
                <a:gd name="adj2" fmla="val -898"/>
                <a:gd name="adj3" fmla="val -378160"/>
                <a:gd name="adj4" fmla="val -3119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调节缩放按钮至出现完整波形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 dirty="0">
                <a:sym typeface="+mn-ea"/>
              </a:rPr>
              <a:t>图形方式输入逻辑功能描述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另一种仿真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04048" y="1916832"/>
            <a:ext cx="4032448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integer i;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for(i=0;i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&lt;=8;i=i+1)begin</a:t>
            </a:r>
            <a:endParaRPr lang="en-US" altLang="zh-CN" sz="16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{S3,S2,S1}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 i;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4651375"/>
            <a:ext cx="8589645" cy="218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313220"/>
            <a:ext cx="4686304" cy="5212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分析楼道灯的事件行为，用组合电路实现，用拨动开关作为电路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 smtClean="0"/>
              <a:t>，电路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 smtClean="0"/>
              <a:t>为 </a:t>
            </a:r>
            <a:r>
              <a:rPr lang="en-US" altLang="zh-CN" sz="2400" i="1" dirty="0" smtClean="0"/>
              <a:t>F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变量赋值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开关往下为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，往上为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输出灯亮为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编写真值表，如右表</a:t>
            </a:r>
            <a:endParaRPr lang="zh-CN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75489" y="1916832"/>
          <a:ext cx="2928959" cy="37147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91" y="105197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6" y="3354705"/>
            <a:ext cx="712879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NET"S1"LOC=AA10 | IOSTANDARD=LVCMOS15;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#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电压说明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NET"S2"LOC=AB10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NET"S3"LOC=AA13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NET"F"LOC=AF24  | IOSTANDARD=LVCMOS33 ;#D8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#NET"Buzzer"LOC=AF25 | IOSTANDARD=LVCMOS33 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#NET"LED[0]"LOC=W23  | IOSTANDARD=LVCMOS33 ;#D1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#NET"LED[1]"LOC=AB26 | IOSTANDARD=LVCMOS33 ;#D2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#NET"LED[2]"LOC=Y25  | IOSTANDARD=LVCMOS33 ;#D3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#NET"LED[3]"LOC=AA23 | IOSTANDARD=LVCMOS33 ;#D4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#NET"LED[4]"LOC=Y23  | IOSTANDARD=LVCMOS33 ;#D5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#NET"LED[5]"LOC=Y22  | IOSTANDARD=LVCMOS33 ;#D6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#NET"LED[6]"LOC=AE21 | IOSTANDARD=LVCMOS33 ;#D7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4850765"/>
            <a:ext cx="2574290" cy="17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47675" y="1341755"/>
          <a:ext cx="7581265" cy="350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7134225" imgH="3343275" progId="Paint.Picture">
                  <p:embed/>
                </p:oleObj>
              </mc:Choice>
              <mc:Fallback>
                <p:oleObj name="" r:id="rId2" imgW="7134225" imgH="33432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7675" y="1341755"/>
                        <a:ext cx="7581265" cy="350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64" y="2136542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 descr="C:\Users\董亚波\Desktop\2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7544" y="1844824"/>
            <a:ext cx="8136904" cy="40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67360" y="1196975"/>
            <a:ext cx="6710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Add  Bus  Tap 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FF0000"/>
                </a:solidFill>
              </a:rPr>
              <a:t>总线</a:t>
            </a:r>
            <a:r>
              <a:rPr lang="zh-CN" altLang="zh-CN" sz="2800"/>
              <a:t> </a:t>
            </a:r>
            <a:r>
              <a:rPr lang="zh-CN" altLang="en-US" sz="2800">
                <a:sym typeface="+mn-ea"/>
              </a:rPr>
              <a:t>分</a:t>
            </a:r>
            <a:r>
              <a:rPr lang="zh-CN" altLang="zh-CN" sz="2800"/>
              <a:t>成 独立 </a:t>
            </a:r>
            <a:r>
              <a:rPr lang="zh-CN" altLang="zh-CN" sz="2800">
                <a:solidFill>
                  <a:srgbClr val="FF0000"/>
                </a:solidFill>
              </a:rPr>
              <a:t>分线</a:t>
            </a:r>
            <a:r>
              <a:rPr lang="zh-CN" altLang="zh-CN" sz="2800"/>
              <a:t>  </a:t>
            </a:r>
            <a:r>
              <a:rPr lang="en-US" altLang="zh-CN"/>
              <a:t>  </a:t>
            </a:r>
            <a:r>
              <a:rPr lang="zh-CN" altLang="zh-CN"/>
              <a:t> </a:t>
            </a:r>
            <a:endParaRPr lang="en-US" altLang="zh-CN"/>
          </a:p>
        </p:txBody>
      </p:sp>
      <p:sp>
        <p:nvSpPr>
          <p:cNvPr id="4" name="TextBox 2"/>
          <p:cNvSpPr txBox="1"/>
          <p:nvPr/>
        </p:nvSpPr>
        <p:spPr>
          <a:xfrm>
            <a:off x="1466071" y="6061282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上图是绘制总线过程的动画，请用放映模式观看！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3980" y="1196975"/>
            <a:ext cx="933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正负逻辑关系说明：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（负逻辑）共阳连接：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正极连在一起，负极低电平时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（正逻辑）共阴连接：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负极连在一起，正极高电平时点亮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564904"/>
            <a:ext cx="5996707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5" y="1268760"/>
            <a:ext cx="76485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</a:t>
            </a:r>
            <a:r>
              <a:rPr lang="zh-CN" altLang="en-US" dirty="0"/>
              <a:t>电路图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0" lvl="5" indent="0">
              <a:buNone/>
            </a:pPr>
            <a:r>
              <a:rPr lang="en-US" altLang="zh-CN" dirty="0"/>
              <a:t>                                                                          </a:t>
            </a:r>
            <a:r>
              <a:rPr lang="zh-CN" altLang="en-US" b="1" dirty="0">
                <a:solidFill>
                  <a:srgbClr val="FF0000"/>
                </a:solidFill>
              </a:rPr>
              <a:t>负逻辑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2286000" lvl="5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（最后一个非门）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9" y="2996952"/>
            <a:ext cx="6759915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得到</a:t>
            </a:r>
            <a:r>
              <a:rPr lang="zh-CN" altLang="en-US" dirty="0" smtClean="0"/>
              <a:t>逻辑表达式和电路图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根据真值表分析输入输出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F=S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endParaRPr lang="en-US" altLang="zh-CN" baseline="-25000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100   010   001 111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6774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2778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131840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79912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5597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1601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4520" y="3024505"/>
            <a:ext cx="5274310" cy="359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071729" y="2814722"/>
          <a:ext cx="2928959" cy="371491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67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4801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14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(A)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</a:rPr>
              <a:t>（边界扫描）</a:t>
            </a:r>
            <a:endParaRPr lang="zh-CN" altLang="en-US" sz="2400" dirty="0" smtClean="0">
              <a:solidFill>
                <a:srgbClr val="0070C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80427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(A)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、接下来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出现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Assign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Configuration Files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。这时从文件列表中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LampCtrl.bit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文件，将会为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JTAG chain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xc7k160t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指定配置文件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；在弹出的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Attach SPI or PRI PROM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对话框弹出，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按钮；在弹出的“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Device Programming Property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对话框，选择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OK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按钮即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可。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、右键点击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xc7k160t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设备图标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，选择菜单项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后即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可对硬件设备进行下载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编程</a:t>
            </a:r>
            <a:endParaRPr lang="en-US" alt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、下载后，验证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是否满足设计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要求</a:t>
            </a:r>
            <a:endParaRPr lang="zh-CN" alt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spcBef>
                <a:spcPts val="9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/>
              <a:t>单击 </a:t>
            </a:r>
            <a:r>
              <a:rPr lang="en-US" altLang="zh-CN" sz="3200"/>
              <a:t>New Project</a:t>
            </a:r>
            <a:endParaRPr lang="en-US" altLang="zh-CN" sz="3200"/>
          </a:p>
          <a:p>
            <a:r>
              <a:rPr lang="zh-CN" altLang="en-US" sz="3200"/>
              <a:t>出现 </a:t>
            </a:r>
            <a:r>
              <a:rPr lang="en-US" altLang="zh-CN" sz="3200"/>
              <a:t>Welcome to IMPACT </a:t>
            </a:r>
            <a:r>
              <a:rPr lang="zh-CN" altLang="en-US" sz="3200"/>
              <a:t>窗口</a:t>
            </a:r>
            <a:endParaRPr lang="zh-CN" altLang="en-US" sz="3200"/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" y="2342917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  <p:graphicFrame>
        <p:nvGraphicFramePr>
          <p:cNvPr id="4" name="对象 3"/>
          <p:cNvGraphicFramePr/>
          <p:nvPr/>
        </p:nvGraphicFramePr>
        <p:xfrm>
          <a:off x="641350" y="1263015"/>
          <a:ext cx="6595110" cy="114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743700" imgH="1362075" progId="Paint.Picture">
                  <p:embed/>
                </p:oleObj>
              </mc:Choice>
              <mc:Fallback>
                <p:oleObj name="" r:id="rId2" imgW="6743700" imgH="13620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1263015"/>
                        <a:ext cx="6595110" cy="114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14407</Words>
  <Application>WPS 演示</Application>
  <PresentationFormat>全屏显示(4:3)</PresentationFormat>
  <Paragraphs>1071</Paragraphs>
  <Slides>97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89</vt:i4>
      </vt:variant>
      <vt:variant>
        <vt:lpstr>幻灯片标题</vt:lpstr>
      </vt:variant>
      <vt:variant>
        <vt:i4>97</vt:i4>
      </vt:variant>
    </vt:vector>
  </HeadingPairs>
  <TitlesOfParts>
    <vt:vector size="206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Helvetica</vt:lpstr>
      <vt:lpstr>Times New Roman</vt:lpstr>
      <vt:lpstr>新宋体</vt:lpstr>
      <vt:lpstr>Calibri</vt:lpstr>
      <vt:lpstr>Arial Unicode MS</vt:lpstr>
      <vt:lpstr>Courier New</vt:lpstr>
      <vt:lpstr>Times New Roman</vt:lpstr>
      <vt:lpstr>Helvetica-Bold</vt:lpstr>
      <vt:lpstr>Verdana</vt:lpstr>
      <vt:lpstr>Segoe Print</vt:lpstr>
      <vt:lpstr>自定义设计方案</vt:lpstr>
      <vt:lpstr>实验室PPT模版2013 beta1</vt:lpstr>
      <vt:lpstr>1_自定义设计方案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问题1：解决方法</vt:lpstr>
      <vt:lpstr>得到逻辑表达式和电路图</vt:lpstr>
      <vt:lpstr>得到逻辑表达式和电路图</vt:lpstr>
      <vt:lpstr>电路图每条导线标名</vt:lpstr>
      <vt:lpstr>问题2：解决方法</vt:lpstr>
      <vt:lpstr>编写Verilog代码</vt:lpstr>
      <vt:lpstr>实验内容与测试步骤</vt:lpstr>
      <vt:lpstr>实验内容与测试步骤(1)</vt:lpstr>
      <vt:lpstr>Verilog代码输入逻辑功能描述（1）</vt:lpstr>
      <vt:lpstr>Verilog代码输入逻辑功能描述（1）</vt:lpstr>
      <vt:lpstr>Verilog代码输入逻辑功能描述（2）</vt:lpstr>
      <vt:lpstr>Verilog代码输入逻辑功能描述(2)</vt:lpstr>
      <vt:lpstr>模拟时的Verilog代码</vt:lpstr>
      <vt:lpstr>编写Verilog代码</vt:lpstr>
      <vt:lpstr>Verilog代码输入逻辑功能描述（3）</vt:lpstr>
      <vt:lpstr>Verilog代码输入逻辑功能描述（4）非必</vt:lpstr>
      <vt:lpstr>Verilog代码输入逻辑功能描述（4）</vt:lpstr>
      <vt:lpstr>Verilog代码输入逻辑功能描述（4） </vt:lpstr>
      <vt:lpstr>Add copy of Source</vt:lpstr>
      <vt:lpstr>Verilog代码输入逻辑功能描述（5）</vt:lpstr>
      <vt:lpstr>测试波形文件LampCtrl_sim.v到时哪里去了？</vt:lpstr>
      <vt:lpstr>Design窗口有两个View: Implementation,Simulation</vt:lpstr>
      <vt:lpstr>Verilog代码输入逻辑功能描述（6）</vt:lpstr>
      <vt:lpstr>仿真运行</vt:lpstr>
      <vt:lpstr>仿真运行</vt:lpstr>
      <vt:lpstr>Verilog代码输入逻辑功能描述（7）</vt:lpstr>
      <vt:lpstr>Verilog代码输入逻辑功能描述（7）</vt:lpstr>
      <vt:lpstr>Verilog代码输入逻辑功能描述（7）</vt:lpstr>
      <vt:lpstr>WIN7下模拟出错说明</vt:lpstr>
      <vt:lpstr>Verilog代码输入逻辑功能描述（8）必要</vt:lpstr>
      <vt:lpstr>下载时Verilog代码</vt:lpstr>
      <vt:lpstr>Verilog代码输入逻辑功能描述（7）</vt:lpstr>
      <vt:lpstr>图形方式输入逻辑功能描述（ucf）</vt:lpstr>
      <vt:lpstr>Verilog代码输入逻辑功能描述（8）</vt:lpstr>
      <vt:lpstr>Verilog代码输入逻辑功能描述</vt:lpstr>
      <vt:lpstr>Verilog代码输入逻辑功能描述（9）必要</vt:lpstr>
      <vt:lpstr>电路设计实验箱说明</vt:lpstr>
      <vt:lpstr>SWORD FPGA开关说明</vt:lpstr>
      <vt:lpstr>下载到sword板说明（A）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比较有用的菜单按钮</vt:lpstr>
      <vt:lpstr>实验内容与测试步骤(2)</vt:lpstr>
      <vt:lpstr>图形方式输入逻辑功能描述（1）必要</vt:lpstr>
      <vt:lpstr>图形方式输入逻辑功能描述（2）必要 </vt:lpstr>
      <vt:lpstr>图形方式输入逻辑功能描述（3）必要 </vt:lpstr>
      <vt:lpstr>图形方式输入逻辑功能描述（4） 必要 </vt:lpstr>
      <vt:lpstr>图形方式输入逻辑功能描述（5）非必</vt:lpstr>
      <vt:lpstr>图形方式输入逻辑功能描述（5）非必</vt:lpstr>
      <vt:lpstr>图形方式输入逻辑功能描述（6）必要</vt:lpstr>
      <vt:lpstr>图形方式输入逻辑功能描述（7）必要</vt:lpstr>
      <vt:lpstr>图形方式输入逻辑功能描述（7）</vt:lpstr>
      <vt:lpstr>图形方式输入逻辑功能描述（8）必要</vt:lpstr>
      <vt:lpstr>图形方式输入逻辑功能描述（8）必要</vt:lpstr>
      <vt:lpstr>图形方式输入逻辑功能描述（9）必要</vt:lpstr>
      <vt:lpstr>WIN7下模拟出错说明</vt:lpstr>
      <vt:lpstr>图形方式输入逻辑功能描述（10）</vt:lpstr>
      <vt:lpstr>图形方式输入逻辑功能描述（10）必要</vt:lpstr>
      <vt:lpstr>图形方式输入逻辑功能描述（10）必要</vt:lpstr>
      <vt:lpstr>图形方式输入逻辑功能描述（11）</vt:lpstr>
      <vt:lpstr>得到逻辑表达式和电路图</vt:lpstr>
      <vt:lpstr>图形方式输入逻辑功能描述（11）</vt:lpstr>
      <vt:lpstr>图形方式输入逻辑功能描述（11）</vt:lpstr>
      <vt:lpstr>下载电路图必要</vt:lpstr>
      <vt:lpstr>图形方式输入逻辑功能描述（12）非必</vt:lpstr>
      <vt:lpstr>图形方式输入逻辑功能描述（12）非必</vt:lpstr>
      <vt:lpstr>图形方式输入逻辑功能描述（13）必要</vt:lpstr>
      <vt:lpstr>下载到sword板说明（14）(A)</vt:lpstr>
      <vt:lpstr>图形方式输入逻辑功能描述（15）(A)必要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电路设计实验箱说明</vt:lpstr>
      <vt:lpstr>SWORD FPGA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Administrator</cp:lastModifiedBy>
  <cp:revision>519</cp:revision>
  <dcterms:created xsi:type="dcterms:W3CDTF">2011-08-03T07:44:00Z</dcterms:created>
  <dcterms:modified xsi:type="dcterms:W3CDTF">2019-10-09T07:40:50Z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